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59" r:id="rId5"/>
    <p:sldId id="257" r:id="rId6"/>
    <p:sldId id="258" r:id="rId7"/>
    <p:sldId id="262" r:id="rId8"/>
    <p:sldId id="263" r:id="rId9"/>
    <p:sldId id="264" r:id="rId10"/>
    <p:sldId id="269" r:id="rId11"/>
    <p:sldId id="266" r:id="rId12"/>
    <p:sldId id="267" r:id="rId13"/>
    <p:sldId id="268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1613686472_51-p-fon-dlya-prezentatsii-applikatsiya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42910" y="500018"/>
            <a:ext cx="8086724" cy="635798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200" dirty="0" smtClean="0">
                <a:solidFill>
                  <a:srgbClr val="00B050"/>
                </a:solidFill>
              </a:rPr>
              <a:t>            </a:t>
            </a:r>
            <a:r>
              <a:rPr lang="ru-RU" sz="4200" dirty="0" smtClean="0">
                <a:solidFill>
                  <a:srgbClr val="00B050"/>
                </a:solidFill>
              </a:rPr>
              <a:t>        </a:t>
            </a:r>
            <a:r>
              <a:rPr lang="ru-RU" sz="3800" dirty="0" smtClean="0">
                <a:solidFill>
                  <a:srgbClr val="00B050"/>
                </a:solidFill>
              </a:rPr>
              <a:t>Презентация </a:t>
            </a:r>
            <a:r>
              <a:rPr lang="ru-RU" sz="3800" dirty="0" smtClean="0">
                <a:solidFill>
                  <a:srgbClr val="00B050"/>
                </a:solidFill>
              </a:rPr>
              <a:t>к </a:t>
            </a:r>
            <a:r>
              <a:rPr lang="ru-RU" sz="3800" dirty="0" smtClean="0">
                <a:solidFill>
                  <a:srgbClr val="00B050"/>
                </a:solidFill>
              </a:rPr>
              <a:t>уроку по теме:</a:t>
            </a:r>
            <a:endParaRPr lang="ru-RU" dirty="0" smtClean="0"/>
          </a:p>
          <a:p>
            <a:pPr algn="ctr">
              <a:buNone/>
            </a:pPr>
            <a:r>
              <a:rPr lang="ru-RU" sz="5200" b="1" i="1" dirty="0" smtClean="0">
                <a:solidFill>
                  <a:srgbClr val="FFFF00"/>
                </a:solidFill>
              </a:rPr>
              <a:t>            </a:t>
            </a:r>
            <a:r>
              <a:rPr lang="ru-RU" sz="5200" b="1" i="1" dirty="0" smtClean="0">
                <a:solidFill>
                  <a:srgbClr val="FFFF00"/>
                </a:solidFill>
              </a:rPr>
              <a:t>  </a:t>
            </a:r>
            <a:r>
              <a:rPr lang="ru-RU" sz="5200" b="1" i="1" dirty="0" smtClean="0">
                <a:solidFill>
                  <a:srgbClr val="FFFF00"/>
                </a:solidFill>
              </a:rPr>
              <a:t>Аппликация на ткани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i="1" dirty="0" smtClean="0">
                <a:solidFill>
                  <a:schemeClr val="tx2"/>
                </a:solidFill>
              </a:rPr>
              <a:t>Автор</a:t>
            </a:r>
            <a:r>
              <a:rPr lang="ru-RU" i="1" dirty="0" smtClean="0">
                <a:solidFill>
                  <a:schemeClr val="tx2"/>
                </a:solidFill>
              </a:rPr>
              <a:t>: педагог дополнительного</a:t>
            </a:r>
          </a:p>
          <a:p>
            <a:pPr algn="r">
              <a:buNone/>
            </a:pPr>
            <a:r>
              <a:rPr lang="ru-RU" i="1" dirty="0" smtClean="0">
                <a:solidFill>
                  <a:schemeClr val="tx2"/>
                </a:solidFill>
              </a:rPr>
              <a:t> образования МБОУ ДО ЦДЮТ</a:t>
            </a:r>
          </a:p>
          <a:p>
            <a:pPr algn="r">
              <a:buNone/>
            </a:pPr>
            <a:r>
              <a:rPr lang="ru-RU" i="1" dirty="0" smtClean="0">
                <a:solidFill>
                  <a:schemeClr val="tx2"/>
                </a:solidFill>
              </a:rPr>
              <a:t>Белоусова Ольга Васильевна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П. Тульский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2023 г.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 descr="C:\Users\1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357430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C:\Users\1\Desktop\1613686479_26-p-fon-dlya-prezentatsii-applikatsiya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8229600" cy="141763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Законы цветовой гармонии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14349" y="928670"/>
            <a:ext cx="7972452" cy="519749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1)Цвета тёплой группы и светлые ахроматические тона зрительно выступают, а цвета холодной группы и тёмные ахроматические тона - отступают (например, красный кажется ближе синего, а белый - ближе чёрного).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2)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Тёмный цвет рядом со светлым представляется темнее, а светлый около тёмного - светлее. Таким образом, можно акцентировать или приглушать цвета в композиции.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3)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Чтобы избежать резких перепадов тонов и подчеркнуть яркость лоскутков с рисунком, в изделии необходимо чередовать элементы из тканей с цветным рисунком и однотонных.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4)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Выбирать ткани для изделия нужно при одинаковом освещении и желательно при том, при котором изделием чаще будут пользоваться.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5)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Интенсивные по цвету элементы рисунка следует пригасить, выбрав при этом ткань более спокойную по расцветке, либо уравновесить, повторив данный цвет на поле пейзажа.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1613686479_26-p-fon-dlya-prezentatsii-applikatsiya-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8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Этапы выполнения аппликации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00166" y="1357298"/>
            <a:ext cx="6357982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1. Выбор картинки.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2 . Выбор ткани, из которой будет выполнена аппликация.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3. Перевести рисунок на кальку, вырезать все детали из бумаги и пронумеровать их.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4. Раскрой и сборка аппликации.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5. Накладывание ее на ткань для примерки или определения точного местонахождения.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6. Наметать и настрочить детали.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7. ВТО аппликации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C:\Users\1\Desktop\1613686479_26-p-fon-dlya-prezentatsii-applikatsiya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Правила техники безопасности при выполнении аппликации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5786" y="1571612"/>
            <a:ext cx="8001056" cy="45545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Правила обращения с ножницами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1. Храни ножницы в указанном месте в определенном положении.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3. При работе внимательно следи за направлением реза.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4. Не работай тупыми ножницами и с ослабленным шарнирным креплением.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5. Не держи ножницы лезвиями вверх.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6. Не оставляй ножницы с открытыми лезвиями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7.Не подходи к товарищу во время работы.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8. Передавай товарищу закрытые ножницы кольцами вперед.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C:\Users\1\Desktop\1613686479_26-p-fon-dlya-prezentatsii-applikatsiya-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142976" y="571480"/>
            <a:ext cx="7143800" cy="55546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9.Храните булавки и иголки в определенном месте, не оставляйте на рабочем столе.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10.Ни в коем случае не берите иглы и булавки в рот.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11.Не пользуйтесь для шитья ржавой иглой.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12.Выкройки к ткани прикалывайте острыми концами булавкой в направлении от себя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13. Перед работой установить необходимую температуру нагрева платформы утюга.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14.Включать утюг в сеть и выключать из неё только сухой правой рукой.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15. По окончании работы утюг отключить, вынимая только за вилку.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16. Привести в порядок рабочее место.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C:\Users\1\Desktop\1613686479_26-p-fon-dlya-prezentatsii-applikatsiya-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Работы детей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IMG-20200110-WA000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8596" y="1785926"/>
            <a:ext cx="3341435" cy="4411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6" name="Picture 2" descr="C:\Users\1\Desktop\DSCN62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071678"/>
            <a:ext cx="4549773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1\Desktop\1613686472_51-p-fon-dlya-prezentatsii-applikatsiya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1\Desktop\20211222_1146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3526959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4" name="Picture 2" descr="C:\Users\1\Desktop\20230930_1102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00042"/>
            <a:ext cx="3963722" cy="3951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1613686479_26-p-fon-dlya-prezentatsii-applikatsiya-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938011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1214414" y="357166"/>
            <a:ext cx="6858048" cy="62865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    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Цель: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ознакомить учащихся с технологическими условиями и приёмами выполнения накладной аппликации на ткани, научить выполнять её.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    Задачи:</a:t>
            </a:r>
            <a:endParaRPr lang="ru-RU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    Образовательная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 – научить приёмам изготовления аппликации из ткани.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    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Воспитательная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 – подготовить учащихся к самостоятельной трудовой деятельности, активизировать наблюдательность, внимание и воображение, пробуждать фантазию, воспитывать аккуратность в работе.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Развивающая 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– развивать трудолюбие, индивидуальные творческие способности в процессе технологической деятельности, выработать навыки выполнения аппликации, совершенствовать навыки культуры труда, взаимоконтроль, самостоятельность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1613686479_26-p-fon-dlya-prezentatsii-applikatsiya-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80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Аппликация из ткани</a:t>
            </a:r>
            <a:endParaRPr lang="ru-RU" sz="3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2000240"/>
            <a:ext cx="5715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Создание изображений из отдельных элементов, рисунок, полученный путем закрепления на какой-либо основе кусочков различных материалов, предварительно вырезанных по шаблонам. Изображения закрепляются на какой-нибудь основе, которая служит фоном. </a:t>
            </a:r>
            <a:endParaRPr lang="ru-RU" sz="28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1\Desktop\1613686479_26-p-fon-dlya-prezentatsii-applikatsiya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Объекты для аппликации</a:t>
            </a:r>
            <a:endParaRPr lang="ru-RU" sz="3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" name="Содержимое 18" descr="7a82cdff3285282af9c59cdfce9032df--cat-applique-applique-pattern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72264" y="3857628"/>
            <a:ext cx="1663191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6" descr="4096d494eca9e05ff449c8bc2cb45a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214422"/>
            <a:ext cx="3000396" cy="2394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1\Desktop\презентация\65556efaa20ef5e7e645551d2244fce3-apron-patch-apliqu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214422"/>
            <a:ext cx="1928802" cy="2571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C:\Users\1\Desktop\презентация\bb773d729e33b62e1c40ea94a2fe96d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000504"/>
            <a:ext cx="1785932" cy="238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C:\Users\1\Desktop\136487701_Dzhinsovaya_sumka_s_prikolnoy_applikaciey_svoimi_rukam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1142984"/>
            <a:ext cx="2428870" cy="244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C:\Users\1\Desktop\696513c63bfc69fee54ac19a3a671c0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3929066"/>
            <a:ext cx="3231519" cy="207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1\Desktop\1613686479_26-p-fon-dlya-prezentatsii-applikatsiya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0005"/>
            <a:ext cx="9144000" cy="6898005"/>
          </a:xfrm>
          <a:prstGeom prst="rect">
            <a:avLst/>
          </a:prstGeom>
          <a:noFill/>
        </p:spPr>
      </p:pic>
      <p:pic>
        <p:nvPicPr>
          <p:cNvPr id="10" name="Picture 2" descr="C:\Users\1\Desktop\1613686479_26-p-fon-dlya-prezentatsii-applikatsiya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800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</a:rPr>
              <a:t>Способы прикрепления аппликации ручными стежками: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928794" y="2000240"/>
            <a:ext cx="5500726" cy="4125923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</a:rPr>
              <a:t>декоративной строчкой косыми стежками;</a:t>
            </a:r>
          </a:p>
          <a:p>
            <a:r>
              <a:rPr lang="ru-RU" sz="2800" i="1" dirty="0" smtClean="0">
                <a:solidFill>
                  <a:srgbClr val="7030A0"/>
                </a:solidFill>
              </a:rPr>
              <a:t>вышивкой в технике "гладь";</a:t>
            </a:r>
          </a:p>
          <a:p>
            <a:r>
              <a:rPr lang="ru-RU" sz="2800" i="1" dirty="0" smtClean="0">
                <a:solidFill>
                  <a:srgbClr val="7030A0"/>
                </a:solidFill>
              </a:rPr>
              <a:t>крестообразными стежками;</a:t>
            </a:r>
          </a:p>
          <a:p>
            <a:r>
              <a:rPr lang="ru-RU" sz="2800" i="1" dirty="0" smtClean="0">
                <a:solidFill>
                  <a:srgbClr val="7030A0"/>
                </a:solidFill>
              </a:rPr>
              <a:t>тамбурным швом;</a:t>
            </a:r>
          </a:p>
          <a:p>
            <a:r>
              <a:rPr lang="ru-RU" sz="2800" i="1" dirty="0" smtClean="0">
                <a:solidFill>
                  <a:srgbClr val="7030A0"/>
                </a:solidFill>
              </a:rPr>
              <a:t>стебельчатым швом;</a:t>
            </a:r>
          </a:p>
          <a:p>
            <a:r>
              <a:rPr lang="ru-RU" sz="2800" i="1" dirty="0" smtClean="0">
                <a:solidFill>
                  <a:srgbClr val="7030A0"/>
                </a:solidFill>
              </a:rPr>
              <a:t>петельным .</a:t>
            </a:r>
            <a:endParaRPr lang="ru-RU" sz="28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1\Desktop\1613686479_26-p-fon-dlya-prezentatsii-applikatsiya-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8010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1357290" y="928670"/>
            <a:ext cx="6286544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   </a:t>
            </a:r>
            <a:r>
              <a:rPr lang="ru-RU" sz="2800" i="1" dirty="0" smtClean="0">
                <a:solidFill>
                  <a:srgbClr val="7030A0"/>
                </a:solidFill>
              </a:rPr>
              <a:t>Машинный способ заключается в закреплении аппликации на ткани машинной строчкой «зигзаг». Нужно выкроить деталь точно по рисунку, закрепить её на лоскуте фона и обработать границы детали швом «зигзаг« на швейной машинке так, чтобы полностью перекрыть срез детали. При выполнении машинной аппликации можно использовать тесьму или окантовочные полоски ткани</a:t>
            </a:r>
            <a:endParaRPr lang="ru-RU" sz="28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C:\Users\1\Desktop\1613686479_26-p-fon-dlya-prezentatsii-applikatsiya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 способы выполнения и обработки аппликации из ткани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679574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Простая аппликация</a:t>
            </a:r>
            <a:r>
              <a:rPr lang="ru-RU" b="0" i="1" dirty="0" smtClean="0">
                <a:solidFill>
                  <a:schemeClr val="accent4">
                    <a:lumMod val="75000"/>
                  </a:schemeClr>
                </a:solidFill>
              </a:rPr>
              <a:t> – одиночные, большие фрагментные композиции. Все элементы нашиваются на какой-либо общий фон 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2000264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Многослойная аппликация</a:t>
            </a:r>
            <a:r>
              <a:rPr lang="ru-RU" sz="2000" b="0" i="1" dirty="0" smtClean="0">
                <a:solidFill>
                  <a:schemeClr val="accent4">
                    <a:lumMod val="75000"/>
                  </a:schemeClr>
                </a:solidFill>
              </a:rPr>
              <a:t> – фон основы постепенно закрывается элементами аппликации, создавая сплошное лоскутное полотно. Применяется при создании пейзажных и др. сложных сюжетных композиций</a:t>
            </a:r>
          </a:p>
          <a:p>
            <a:endParaRPr lang="ru-RU" sz="2000" dirty="0"/>
          </a:p>
        </p:txBody>
      </p:sp>
      <p:pic>
        <p:nvPicPr>
          <p:cNvPr id="4098" name="Picture 2" descr="C:\Users\1\Desktop\sz__DSC0044_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3429000"/>
            <a:ext cx="2928934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1\Desktop\823af63d61b9648e181994743af68f7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857628"/>
            <a:ext cx="2927795" cy="252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C:\Users\1\Desktop\1613686479_26-p-fon-dlya-prezentatsii-applikatsiya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4291"/>
            <a:ext cx="4040188" cy="1643074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Объёмная аппликация</a:t>
            </a:r>
            <a:r>
              <a:rPr lang="ru-RU" sz="2000" b="0" i="1" dirty="0" smtClean="0">
                <a:solidFill>
                  <a:schemeClr val="accent4">
                    <a:lumMod val="75000"/>
                  </a:schemeClr>
                </a:solidFill>
              </a:rPr>
              <a:t> – создаёт видимость объёма, рисунок полностью выступает над основным фоном.</a:t>
            </a:r>
            <a:endParaRPr lang="ru-RU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43504" y="1535113"/>
            <a:ext cx="3543296" cy="639762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Комбинированная аппликация</a:t>
            </a:r>
            <a:r>
              <a:rPr lang="ru-RU" sz="2000" b="0" i="1" dirty="0" smtClean="0">
                <a:solidFill>
                  <a:schemeClr val="accent4">
                    <a:lumMod val="75000"/>
                  </a:schemeClr>
                </a:solidFill>
              </a:rPr>
              <a:t> – использование в одной композиции нескольких видов аппликации, вышивки, лоскутной пластики и т.д.</a:t>
            </a:r>
            <a:endParaRPr lang="ru-RU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1\Desktop\1662934594_54-klubmama-ru-p-applikatsiya-roza-iz-tkani-foto-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71810"/>
            <a:ext cx="3729085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1\Desktop\101588253_4150428_honeysuckle_1_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500306"/>
            <a:ext cx="2809805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\Desktop\1613686479_26-p-fon-dlya-prezentatsii-applikatsiya-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80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429420" cy="114300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Материалы для тканевой аппликации 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6286544" cy="39512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      </a:t>
            </a:r>
            <a:r>
              <a:rPr lang="ru-RU" sz="2600" i="1" dirty="0" smtClean="0">
                <a:solidFill>
                  <a:schemeClr val="accent4">
                    <a:lumMod val="75000"/>
                  </a:schemeClr>
                </a:solidFill>
              </a:rPr>
              <a:t>Всевозможные натуральные и синтетические ткани разной фактуры — гладкой, ворсистой, блестящей, матовой. Для выполнения </a:t>
            </a:r>
            <a:r>
              <a:rPr lang="ru-RU" sz="2600" b="1" i="1" dirty="0" smtClean="0">
                <a:solidFill>
                  <a:schemeClr val="accent4">
                    <a:lumMod val="75000"/>
                  </a:schemeClr>
                </a:solidFill>
              </a:rPr>
              <a:t>выпуклой аппликации </a:t>
            </a:r>
            <a:r>
              <a:rPr lang="ru-RU" sz="2600" i="1" dirty="0" smtClean="0">
                <a:solidFill>
                  <a:schemeClr val="accent4">
                    <a:lumMod val="75000"/>
                  </a:schemeClr>
                </a:solidFill>
              </a:rPr>
              <a:t>прокладочный материал - </a:t>
            </a:r>
            <a:r>
              <a:rPr lang="ru-RU" sz="2600" i="1" dirty="0" err="1" smtClean="0">
                <a:solidFill>
                  <a:schemeClr val="accent4">
                    <a:lumMod val="75000"/>
                  </a:schemeClr>
                </a:solidFill>
              </a:rPr>
              <a:t>флизелин</a:t>
            </a:r>
            <a:r>
              <a:rPr lang="ru-RU" sz="2600" i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600" i="1" dirty="0" err="1" smtClean="0">
                <a:solidFill>
                  <a:schemeClr val="accent4">
                    <a:lumMod val="75000"/>
                  </a:schemeClr>
                </a:solidFill>
              </a:rPr>
              <a:t>синтепон</a:t>
            </a:r>
            <a:r>
              <a:rPr lang="ru-RU" sz="2600" i="1" dirty="0" smtClean="0">
                <a:solidFill>
                  <a:schemeClr val="accent4">
                    <a:lumMod val="75000"/>
                  </a:schemeClr>
                </a:solidFill>
              </a:rPr>
              <a:t>, ватин. Также понадобятся, казалось бы, уже ненужные лоскуты ткани, оставшиеся от раскроя, а также вещи, бывшие в носке, но прочные и не обесцвеченные. </a:t>
            </a:r>
            <a:endParaRPr lang="ru-RU" sz="26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582</Words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</vt:lpstr>
      <vt:lpstr>Слайд 2</vt:lpstr>
      <vt:lpstr>Аппликация из ткани</vt:lpstr>
      <vt:lpstr>Объекты для аппликации</vt:lpstr>
      <vt:lpstr>Способы прикрепления аппликации ручными стежками: </vt:lpstr>
      <vt:lpstr>Слайд 6</vt:lpstr>
      <vt:lpstr> способы выполнения и обработки аппликации из ткани</vt:lpstr>
      <vt:lpstr>Слайд 8</vt:lpstr>
      <vt:lpstr>Материалы для тканевой аппликации </vt:lpstr>
      <vt:lpstr>Законы цветовой гармонии</vt:lpstr>
      <vt:lpstr>Этапы выполнения аппликации </vt:lpstr>
      <vt:lpstr>Правила техники безопасности при выполнении аппликации</vt:lpstr>
      <vt:lpstr>Слайд 13</vt:lpstr>
      <vt:lpstr>Работы детей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панно в технике «Лоскутная аппликация»</dc:title>
  <cp:lastModifiedBy>1</cp:lastModifiedBy>
  <cp:revision>27</cp:revision>
  <dcterms:modified xsi:type="dcterms:W3CDTF">2023-10-19T05:33:24Z</dcterms:modified>
</cp:coreProperties>
</file>